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iErivwEIg7Tm9rjJqcV5m2aUx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68bf2818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768bf281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kort.solrod.dk/spatialmap?mapheight=1084&amp;mapwidth=2565&amp;label=&amp;ignorefavorite=true&amp;profile=borger&amp;selectorgroups=miljo&amp;layers=theme_forvaltning2_basis_kort+theme-kommunegrense_land_rod+theme-vejman_stinavne+theme_forvaltning2_husnummer+theme_forvaltning2_stednavne_basiskort+theme_forvaltning2_vejnavne_basiskort+theme-planlagt_aar_fjernvarmeudbygning&amp;opacities=1+1+1+1+1+1+1&amp;mapext=683575.032768+6152355.4138112+716342.967232+6166166.5861888&amp;maprotation=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hyperlink" Target="http://www.sfv-amba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Et billede, der indeholder himmel, græs, udendørs, vand&#10;&#10;Automatisk genereret beskrivelse"/>
          <p:cNvPicPr preferRelativeResize="0"/>
          <p:nvPr/>
        </p:nvPicPr>
        <p:blipFill rotWithShape="1">
          <a:blip r:embed="rId3">
            <a:alphaModFix/>
          </a:blip>
          <a:srcRect t="-4289" b="-4288"/>
          <a:stretch/>
        </p:blipFill>
        <p:spPr>
          <a:xfrm>
            <a:off x="0" y="-983654"/>
            <a:ext cx="12192000" cy="88253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546608" y="845311"/>
            <a:ext cx="10693478" cy="18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</a:pPr>
            <a:r>
              <a:rPr lang="da-DK" sz="4800" dirty="0">
                <a:latin typeface="Trebuchet MS"/>
                <a:ea typeface="Trebuchet MS"/>
                <a:cs typeface="Trebuchet MS"/>
                <a:sym typeface="Trebuchet MS"/>
              </a:rPr>
              <a:t>Informationsmøde om fjernvarme i Jersie Landsby</a:t>
            </a:r>
            <a:br>
              <a:rPr lang="da-DK" sz="4800" dirty="0">
                <a:latin typeface="Trebuchet MS"/>
                <a:ea typeface="Trebuchet MS"/>
                <a:cs typeface="Trebuchet MS"/>
                <a:sym typeface="Trebuchet MS"/>
              </a:rPr>
            </a:b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t="22727" r="62863" b="21301"/>
          <a:stretch/>
        </p:blipFill>
        <p:spPr>
          <a:xfrm>
            <a:off x="10193681" y="4728575"/>
            <a:ext cx="1998319" cy="21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9" cy="1825625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da-DK"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6. Økonomiske overvejelser</a:t>
            </a:r>
            <a:br>
              <a:rPr lang="da-DK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da-DK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Priser, udgifter og abonnement</a:t>
            </a:r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208500" y="2028850"/>
            <a:ext cx="58875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a-DK" sz="2000" b="1" dirty="0">
                <a:latin typeface="Trebuchet MS"/>
                <a:ea typeface="Trebuchet MS"/>
                <a:cs typeface="Trebuchet MS"/>
                <a:sym typeface="Trebuchet MS"/>
              </a:rPr>
              <a:t>Hvad koster det at blive tilsluttet fjernvarme?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da-DK" sz="1800" dirty="0">
                <a:latin typeface="Trebuchet MS"/>
                <a:ea typeface="Trebuchet MS"/>
                <a:cs typeface="Trebuchet MS"/>
                <a:sym typeface="Trebuchet MS"/>
              </a:rPr>
              <a:t>Tilslutning koster 35.000 kr.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da-DK" sz="1800" dirty="0">
                <a:latin typeface="Trebuchet MS"/>
                <a:ea typeface="Trebuchet MS"/>
                <a:cs typeface="Trebuchet MS"/>
                <a:sym typeface="Trebuchet MS"/>
              </a:rPr>
              <a:t>For nye forbrugere i hver fase af projektet i perioden 2022-2028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da-DK" sz="1800" dirty="0">
                <a:latin typeface="Trebuchet MS"/>
                <a:ea typeface="Trebuchet MS"/>
                <a:cs typeface="Trebuchet MS"/>
                <a:sym typeface="Trebuchet MS"/>
              </a:rPr>
              <a:t>Dækker etablering af stikledning samt husindføringsskab og en lille del af det nye fjernvarmenet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da-DK" sz="1800" dirty="0">
                <a:latin typeface="Trebuchet MS"/>
                <a:ea typeface="Trebuchet MS"/>
                <a:cs typeface="Trebuchet MS"/>
                <a:sym typeface="Trebuchet MS"/>
              </a:rPr>
              <a:t>Dækker </a:t>
            </a:r>
            <a:r>
              <a:rPr lang="da-DK" sz="1800" i="1" dirty="0">
                <a:latin typeface="Trebuchet MS"/>
                <a:ea typeface="Trebuchet MS"/>
                <a:cs typeface="Trebuchet MS"/>
                <a:sym typeface="Trebuchet MS"/>
              </a:rPr>
              <a:t>ikke </a:t>
            </a:r>
            <a:r>
              <a:rPr lang="da-DK" sz="1800" dirty="0">
                <a:latin typeface="Trebuchet MS"/>
                <a:ea typeface="Trebuchet MS"/>
                <a:cs typeface="Trebuchet MS"/>
                <a:sym typeface="Trebuchet MS"/>
              </a:rPr>
              <a:t>installation af fjernvarmeanlæg, som koster 31.750 kr. for en standard installation udført af Øens Fjernvarme ApS.</a:t>
            </a:r>
            <a:endParaRPr sz="1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a-DK" sz="2000" b="1" dirty="0">
                <a:latin typeface="Trebuchet MS"/>
                <a:ea typeface="Trebuchet MS"/>
                <a:cs typeface="Trebuchet MS"/>
                <a:sym typeface="Trebuchet MS"/>
              </a:rPr>
              <a:t>Årlig udgift</a:t>
            </a:r>
            <a:endParaRPr sz="3000" b="1" dirty="0"/>
          </a:p>
          <a:p>
            <a:pPr marL="68580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da-DK" sz="1800" dirty="0"/>
              <a:t>Den årlige varmeudgift er ca. 15.000 kr.</a:t>
            </a:r>
            <a:endParaRPr sz="1800" dirty="0"/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 amt="25000"/>
          </a:blip>
          <a:srcRect t="22727" r="62863" b="21301"/>
          <a:stretch/>
        </p:blipFill>
        <p:spPr>
          <a:xfrm>
            <a:off x="10193681" y="4728575"/>
            <a:ext cx="1998319" cy="21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>
            <a:spLocks noGrp="1"/>
          </p:cNvSpPr>
          <p:nvPr>
            <p:ph type="sldNum" idx="12"/>
          </p:nvPr>
        </p:nvSpPr>
        <p:spPr>
          <a:xfrm>
            <a:off x="8979569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10</a:t>
            </a:fld>
            <a:endParaRPr/>
          </a:p>
        </p:txBody>
      </p:sp>
      <p:sp>
        <p:nvSpPr>
          <p:cNvPr id="206" name="Google Shape;206;p11"/>
          <p:cNvSpPr txBox="1"/>
          <p:nvPr/>
        </p:nvSpPr>
        <p:spPr>
          <a:xfrm>
            <a:off x="6272463" y="2028860"/>
            <a:ext cx="5727033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Abonnement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326 kr./måned i hele enhedens levetid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Dækker udgifter til installation, løbende vedligeholdelse og service</a:t>
            </a:r>
            <a:br>
              <a:rPr lang="da-DK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Ekstra udgifter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Afkobling fra gasnettet står du/I selv for (</a:t>
            </a:r>
            <a:r>
              <a:rPr lang="da-DK" sz="18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Evida</a:t>
            </a:r>
            <a:r>
              <a:rPr lang="da-DK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): ca. 8.000 kr.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Over 20 m stikledning: </a:t>
            </a:r>
            <a:r>
              <a:rPr lang="da-DK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780</a:t>
            </a:r>
            <a:r>
              <a:rPr lang="da-DK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kr./m.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Eventuelt nødvendigt el-, maler-, tømrer- og murerarbejde</a:t>
            </a:r>
            <a:endParaRPr dirty="0"/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Tilsluttes senere?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Ekstra bidrag på forventet 65.000 kr. (gravefolk, maskiner, rør kun til dig)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2" descr="Et billede, der indeholder lys&#10;&#10;Automatisk generere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19251"/>
            <a:ext cx="12191999" cy="8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2"/>
          <p:cNvSpPr txBox="1">
            <a:spLocks noGrp="1"/>
          </p:cNvSpPr>
          <p:nvPr>
            <p:ph type="sldNum" idx="12"/>
          </p:nvPr>
        </p:nvSpPr>
        <p:spPr>
          <a:xfrm>
            <a:off x="8979569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11</a:t>
            </a:fld>
            <a:endParaRPr/>
          </a:p>
        </p:txBody>
      </p:sp>
      <p:pic>
        <p:nvPicPr>
          <p:cNvPr id="213" name="Google Shape;213;p12"/>
          <p:cNvPicPr preferRelativeResize="0"/>
          <p:nvPr/>
        </p:nvPicPr>
        <p:blipFill rotWithShape="1">
          <a:blip r:embed="rId4">
            <a:alphaModFix/>
          </a:blip>
          <a:srcRect t="22727" r="62863" b="21301"/>
          <a:stretch/>
        </p:blipFill>
        <p:spPr>
          <a:xfrm>
            <a:off x="10193681" y="4728575"/>
            <a:ext cx="1998319" cy="21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2"/>
          <p:cNvSpPr txBox="1">
            <a:spLocks noGrp="1"/>
          </p:cNvSpPr>
          <p:nvPr>
            <p:ph type="title"/>
          </p:nvPr>
        </p:nvSpPr>
        <p:spPr>
          <a:xfrm>
            <a:off x="838200" y="49486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Calibri"/>
              <a:buNone/>
            </a:pPr>
            <a:r>
              <a:rPr lang="da-DK">
                <a:solidFill>
                  <a:srgbClr val="F2F2F2"/>
                </a:solidFill>
              </a:rPr>
              <a:t>Har I spørgsmål?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da-DK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Tak for opmærksomheden!</a:t>
            </a:r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ldNum" idx="12"/>
          </p:nvPr>
        </p:nvSpPr>
        <p:spPr>
          <a:xfrm>
            <a:off x="8979569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12</a:t>
            </a:fld>
            <a:endParaRPr/>
          </a:p>
        </p:txBody>
      </p:sp>
      <p:pic>
        <p:nvPicPr>
          <p:cNvPr id="221" name="Google Shape;221;p13"/>
          <p:cNvPicPr preferRelativeResize="0"/>
          <p:nvPr/>
        </p:nvPicPr>
        <p:blipFill rotWithShape="1">
          <a:blip r:embed="rId3">
            <a:alphaModFix/>
          </a:blip>
          <a:srcRect t="22727" r="62863" b="21301"/>
          <a:stretch/>
        </p:blipFill>
        <p:spPr>
          <a:xfrm>
            <a:off x="10193681" y="4728575"/>
            <a:ext cx="1998319" cy="21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2"/>
          <p:cNvGrpSpPr/>
          <p:nvPr/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97" name="Google Shape;97;p2"/>
            <p:cNvSpPr/>
            <p:nvPr/>
          </p:nvSpPr>
          <p:spPr>
            <a:xfrm>
              <a:off x="5307830" y="577396"/>
              <a:ext cx="675351" cy="595380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885720" y="325570"/>
              <a:ext cx="550492" cy="485306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965200" y="1371190"/>
            <a:ext cx="3363170" cy="218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da-DK" sz="4000" b="1">
                <a:latin typeface="Trebuchet MS"/>
                <a:ea typeface="Trebuchet MS"/>
                <a:cs typeface="Trebuchet MS"/>
                <a:sym typeface="Trebuchet MS"/>
              </a:rPr>
              <a:t>Dagsorden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062174" y="1653645"/>
            <a:ext cx="4689240" cy="411502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4542865" y="634058"/>
            <a:ext cx="3154669" cy="2796247"/>
          </a:xfrm>
          <a:custGeom>
            <a:avLst/>
            <a:gdLst/>
            <a:ahLst/>
            <a:cxnLst/>
            <a:rect l="l" t="t" r="r" b="b"/>
            <a:pathLst>
              <a:path w="2991693" h="2651787" extrusionOk="0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t="22727" r="62863" b="21301"/>
          <a:stretch/>
        </p:blipFill>
        <p:spPr>
          <a:xfrm>
            <a:off x="7888539" y="2143286"/>
            <a:ext cx="2976570" cy="31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965199" y="3729161"/>
            <a:ext cx="5690043" cy="249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14350" lvl="0" indent="-396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a-DK" sz="2000">
                <a:latin typeface="Trebuchet MS"/>
                <a:ea typeface="Trebuchet MS"/>
                <a:cs typeface="Trebuchet MS"/>
                <a:sym typeface="Trebuchet MS"/>
              </a:rPr>
              <a:t>Hvorfor vælge fjernvarme?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a-DK" sz="2000">
                <a:latin typeface="Trebuchet MS"/>
                <a:ea typeface="Trebuchet MS"/>
                <a:cs typeface="Trebuchet MS"/>
                <a:sym typeface="Trebuchet MS"/>
              </a:rPr>
              <a:t>Generelt om fjernvarme i Solrød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a-DK" sz="2000">
                <a:latin typeface="Trebuchet MS"/>
                <a:ea typeface="Trebuchet MS"/>
                <a:cs typeface="Trebuchet MS"/>
                <a:sym typeface="Trebuchet MS"/>
              </a:rPr>
              <a:t>Kriterier for udrulningens rækkefølge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a-DK" sz="2000">
                <a:latin typeface="Trebuchet MS"/>
                <a:ea typeface="Trebuchet MS"/>
                <a:cs typeface="Trebuchet MS"/>
                <a:sym typeface="Trebuchet MS"/>
              </a:rPr>
              <a:t>Planerne for udbygning i de enkelte områder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a-DK" sz="2000">
                <a:latin typeface="Trebuchet MS"/>
                <a:ea typeface="Trebuchet MS"/>
                <a:cs typeface="Trebuchet MS"/>
                <a:sym typeface="Trebuchet MS"/>
              </a:rPr>
              <a:t>Sådan får du fjernvarme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a-DK" sz="2000">
                <a:latin typeface="Trebuchet MS"/>
                <a:ea typeface="Trebuchet MS"/>
                <a:cs typeface="Trebuchet MS"/>
                <a:sym typeface="Trebuchet MS"/>
              </a:rPr>
              <a:t>Økonomiske overvejelser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8031" y="1183574"/>
            <a:ext cx="1794203" cy="1794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768bf28189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8255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da-DK"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1. Hvorfor vælge fjernvarme?</a:t>
            </a:r>
            <a:br>
              <a:rPr lang="da-DK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da-DK" sz="32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Fjernvarme har en række fordele som energisystem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0" name="Google Shape;110;g1768bf28189_0_0"/>
          <p:cNvPicPr preferRelativeResize="0"/>
          <p:nvPr/>
        </p:nvPicPr>
        <p:blipFill rotWithShape="1">
          <a:blip r:embed="rId3">
            <a:alphaModFix amt="25000"/>
          </a:blip>
          <a:srcRect t="22724" r="62862" b="21303"/>
          <a:stretch/>
        </p:blipFill>
        <p:spPr>
          <a:xfrm>
            <a:off x="10193681" y="4728575"/>
            <a:ext cx="1998319" cy="21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1768bf28189_0_0"/>
          <p:cNvSpPr txBox="1">
            <a:spLocks noGrp="1"/>
          </p:cNvSpPr>
          <p:nvPr>
            <p:ph type="sldNum" idx="12"/>
          </p:nvPr>
        </p:nvSpPr>
        <p:spPr>
          <a:xfrm>
            <a:off x="8979569" y="633491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</a:t>
            </a:fld>
            <a:endParaRPr/>
          </a:p>
        </p:txBody>
      </p:sp>
      <p:sp>
        <p:nvSpPr>
          <p:cNvPr id="112" name="Google Shape;112;g1768bf28189_0_0"/>
          <p:cNvSpPr txBox="1"/>
          <p:nvPr/>
        </p:nvSpPr>
        <p:spPr>
          <a:xfrm>
            <a:off x="7251353" y="4762375"/>
            <a:ext cx="2035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Fjernvarmenet kan overføre alle energier!</a:t>
            </a:r>
            <a:endParaRPr/>
          </a:p>
        </p:txBody>
      </p:sp>
      <p:sp>
        <p:nvSpPr>
          <p:cNvPr id="113" name="Google Shape;113;g1768bf28189_0_0"/>
          <p:cNvSpPr txBox="1"/>
          <p:nvPr/>
        </p:nvSpPr>
        <p:spPr>
          <a:xfrm>
            <a:off x="0" y="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eapjD3a!3</a:t>
            </a:r>
            <a:endParaRPr/>
          </a:p>
        </p:txBody>
      </p:sp>
      <p:sp>
        <p:nvSpPr>
          <p:cNvPr id="114" name="Google Shape;114;g1768bf28189_0_0"/>
          <p:cNvSpPr txBox="1">
            <a:spLocks noGrp="1"/>
          </p:cNvSpPr>
          <p:nvPr>
            <p:ph type="body" idx="1"/>
          </p:nvPr>
        </p:nvSpPr>
        <p:spPr>
          <a:xfrm>
            <a:off x="3453200" y="2388200"/>
            <a:ext cx="8562000" cy="3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Fjernvarme har høj forsyningssikkerhed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Prisen er konkurrencedygtig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Anvendelse er bekvemt - der er ikke en lokalt installeret energikilde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Fjernvarme er grønt og bæredygtigt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5" name="Google Shape;115;g1768bf2818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000" y="2388187"/>
            <a:ext cx="2174625" cy="289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l="1800" t="-19210" r="-1800" b="19210"/>
          <a:stretch/>
        </p:blipFill>
        <p:spPr>
          <a:xfrm>
            <a:off x="418900" y="1217638"/>
            <a:ext cx="9266074" cy="442272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da-DK"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1. Hvorfor vælge fjernvarme?</a:t>
            </a:r>
            <a:br>
              <a:rPr lang="da-DK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da-DK" sz="32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Fjernvarme er vigtigt for fremtidens energisystem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 amt="25000"/>
          </a:blip>
          <a:srcRect t="22727" r="62863" b="21301"/>
          <a:stretch/>
        </p:blipFill>
        <p:spPr>
          <a:xfrm>
            <a:off x="10193681" y="4728575"/>
            <a:ext cx="1998319" cy="21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>
            <a:spLocks noGrp="1"/>
          </p:cNvSpPr>
          <p:nvPr>
            <p:ph type="sldNum" idx="12"/>
          </p:nvPr>
        </p:nvSpPr>
        <p:spPr>
          <a:xfrm>
            <a:off x="8979569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4</a:t>
            </a:fld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7119781" y="4205494"/>
            <a:ext cx="2298700" cy="2129425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7251353" y="4762375"/>
            <a:ext cx="20355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Fjernvarmenet kan overføre alle energier!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da-DK"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2. Generelt om fjernvarme i Solrød</a:t>
            </a:r>
            <a:br>
              <a:rPr lang="da-DK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da-DK" sz="32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Solrød Kommunes Klimaplan 2020-2030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 amt="25000"/>
          </a:blip>
          <a:srcRect t="22727" r="62863" b="21301"/>
          <a:stretch/>
        </p:blipFill>
        <p:spPr>
          <a:xfrm>
            <a:off x="10193681" y="4728575"/>
            <a:ext cx="1998319" cy="21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>
            <a:spLocks noGrp="1"/>
          </p:cNvSpPr>
          <p:nvPr>
            <p:ph type="sldNum" idx="12"/>
          </p:nvPr>
        </p:nvSpPr>
        <p:spPr>
          <a:xfrm>
            <a:off x="8979569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5</a:t>
            </a:fld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7251353" y="4762375"/>
            <a:ext cx="20355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Fjernvarmenet kan overføre alle energier!</a:t>
            </a:r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2194562" y="2039600"/>
            <a:ext cx="9820800" cy="4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 dirty="0">
                <a:latin typeface="Trebuchet MS"/>
                <a:ea typeface="Trebuchet MS"/>
                <a:cs typeface="Trebuchet MS"/>
                <a:sym typeface="Trebuchet MS"/>
              </a:rPr>
              <a:t>Varmeplan siden 1980’erne</a:t>
            </a:r>
            <a:br>
              <a:rPr lang="da-DK" sz="2400" dirty="0">
                <a:latin typeface="Trebuchet MS"/>
                <a:ea typeface="Trebuchet MS"/>
                <a:cs typeface="Trebuchet MS"/>
                <a:sym typeface="Trebuchet MS"/>
              </a:rPr>
            </a:b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 dirty="0">
                <a:latin typeface="Trebuchet MS"/>
                <a:ea typeface="Trebuchet MS"/>
                <a:cs typeface="Trebuchet MS"/>
                <a:sym typeface="Trebuchet MS"/>
              </a:rPr>
              <a:t>Varmeforsyningsområdet inkorporeret siden 2007</a:t>
            </a:r>
            <a:br>
              <a:rPr lang="da-DK" sz="2400" dirty="0">
                <a:latin typeface="Trebuchet MS"/>
                <a:ea typeface="Trebuchet MS"/>
                <a:cs typeface="Trebuchet MS"/>
                <a:sym typeface="Trebuchet MS"/>
              </a:rPr>
            </a:b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 dirty="0">
                <a:latin typeface="Trebuchet MS"/>
                <a:ea typeface="Trebuchet MS"/>
                <a:cs typeface="Trebuchet MS"/>
                <a:sym typeface="Trebuchet MS"/>
              </a:rPr>
              <a:t>70 % reducering af drivhusgasser i 2030  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a-DK" sz="2400" dirty="0">
                <a:latin typeface="Trebuchet MS"/>
                <a:ea typeface="Trebuchet MS"/>
                <a:cs typeface="Trebuchet MS"/>
                <a:sym typeface="Trebuchet MS"/>
              </a:rPr>
              <a:t>niveau med den nationale klimalov og </a:t>
            </a:r>
            <a:r>
              <a:rPr lang="da-DK" sz="2400" dirty="0" err="1">
                <a:latin typeface="Trebuchet MS"/>
                <a:ea typeface="Trebuchet MS"/>
                <a:cs typeface="Trebuchet MS"/>
                <a:sym typeface="Trebuchet MS"/>
              </a:rPr>
              <a:t>Parisaftalen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0072" y="4762363"/>
            <a:ext cx="3944526" cy="16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da-DK"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2. Generelt om fjernvarme i Solrød</a:t>
            </a:r>
            <a:br>
              <a:rPr lang="da-DK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da-DK" sz="32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Varmeforsyning i Solrød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 amt="25000"/>
          </a:blip>
          <a:srcRect t="22727" r="62863" b="21301"/>
          <a:stretch/>
        </p:blipFill>
        <p:spPr>
          <a:xfrm>
            <a:off x="10193681" y="4728575"/>
            <a:ext cx="1998319" cy="21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8979569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6</a:t>
            </a:fld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7251353" y="4762375"/>
            <a:ext cx="20355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Fjernvarmenet kan overføre alle energier!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7252022" y="2039603"/>
            <a:ext cx="4310056" cy="429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De fleste boliger i byområder er opvarmet med fjernvarme eller gas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Udfasning af gas som varmekilde for virksomheder og husstande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Tilslutning til fjernvarme er frivilligt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Plan: Alle gasfyrede områder skal have tilbudt fjernvarme inden 2028</a:t>
            </a:r>
            <a:endParaRPr/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568" y="2039603"/>
            <a:ext cx="6605338" cy="4566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da-DK"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3. Udrulningens rækkefølge</a:t>
            </a:r>
            <a:br>
              <a:rPr lang="da-DK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da-DK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Udrulning sker i etaper</a:t>
            </a:r>
            <a:endParaRPr/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 amt="25000"/>
          </a:blip>
          <a:srcRect t="22727" r="62863" b="21301"/>
          <a:stretch/>
        </p:blipFill>
        <p:spPr>
          <a:xfrm>
            <a:off x="10193681" y="4728575"/>
            <a:ext cx="1998319" cy="21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>
            <a:spLocks noGrp="1"/>
          </p:cNvSpPr>
          <p:nvPr>
            <p:ph type="sldNum" idx="12"/>
          </p:nvPr>
        </p:nvSpPr>
        <p:spPr>
          <a:xfrm>
            <a:off x="8979569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7</a:t>
            </a:fld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7251353" y="4762375"/>
            <a:ext cx="20355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Fjernvarmenet kan overføre alle energier!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7252022" y="2039603"/>
            <a:ext cx="4310056" cy="429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Planlægning: Kræver hensyn til logistik, miljø, og planlagte infrastukturprojekter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Forsyningsproblemer: Stål, andre materialer, arbejdskraft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Ledningsudbygninger af hovedledningsnettet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Den tilgængelige varmeproduktionskapacitet</a:t>
            </a:r>
            <a:endParaRPr/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57" y="3215501"/>
            <a:ext cx="7214162" cy="236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720176" y="2192925"/>
            <a:ext cx="59019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a-DK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Processen bag fjernvarmeudbygningen: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da-DK"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4. Plan for udbygning i de enkelte områder </a:t>
            </a:r>
            <a:br>
              <a:rPr lang="da-DK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da-DK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Oversigt</a:t>
            </a:r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 amt="25000"/>
          </a:blip>
          <a:srcRect t="22727" r="62863" b="21301"/>
          <a:stretch/>
        </p:blipFill>
        <p:spPr>
          <a:xfrm>
            <a:off x="10193681" y="4728575"/>
            <a:ext cx="1998319" cy="21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>
            <a:spLocks noGrp="1"/>
          </p:cNvSpPr>
          <p:nvPr>
            <p:ph type="sldNum" idx="12"/>
          </p:nvPr>
        </p:nvSpPr>
        <p:spPr>
          <a:xfrm>
            <a:off x="8979569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8</a:t>
            </a:fld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7251353" y="4762375"/>
            <a:ext cx="20355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Fjernvarmenet kan overføre alle energier!</a:t>
            </a:r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3677738" y="2794000"/>
            <a:ext cx="8045031" cy="356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Den aktuelle situation forstærker efterspørgsel på fjernvarme markant </a:t>
            </a:r>
            <a:br>
              <a:rPr lang="da-DK" sz="24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🡪 vi gør vores bedste for at agere hurtigere til gavn for borgerne</a:t>
            </a:r>
            <a:br>
              <a:rPr lang="da-DK" sz="2400">
                <a:latin typeface="Trebuchet MS"/>
                <a:ea typeface="Trebuchet MS"/>
                <a:cs typeface="Trebuchet MS"/>
                <a:sym typeface="Trebuchet MS"/>
              </a:rPr>
            </a:b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>
                <a:latin typeface="Trebuchet MS"/>
                <a:ea typeface="Trebuchet MS"/>
                <a:cs typeface="Trebuchet MS"/>
                <a:sym typeface="Trebuchet MS"/>
              </a:rPr>
              <a:t>Find information om udrulning på din adresse </a:t>
            </a:r>
            <a:r>
              <a:rPr lang="da-DK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her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30" y="1825625"/>
            <a:ext cx="2677107" cy="50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da-DK"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5. Sådan får du fjernvarme</a:t>
            </a:r>
            <a:br>
              <a:rPr lang="da-DK"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da-DK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Processen</a:t>
            </a:r>
            <a:endParaRPr sz="20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83" name="Google Shape;183;p10"/>
          <p:cNvGrpSpPr/>
          <p:nvPr/>
        </p:nvGrpSpPr>
        <p:grpSpPr>
          <a:xfrm>
            <a:off x="469234" y="1973179"/>
            <a:ext cx="11722761" cy="4644845"/>
            <a:chOff x="3" y="0"/>
            <a:chExt cx="11722761" cy="4644845"/>
          </a:xfrm>
        </p:grpSpPr>
        <p:sp>
          <p:nvSpPr>
            <p:cNvPr id="184" name="Google Shape;184;p10"/>
            <p:cNvSpPr/>
            <p:nvPr/>
          </p:nvSpPr>
          <p:spPr>
            <a:xfrm>
              <a:off x="5723" y="528447"/>
              <a:ext cx="2723483" cy="187648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t="-69998" b="-29997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3" y="2515421"/>
              <a:ext cx="2723483" cy="1846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0"/>
            <p:cNvSpPr txBox="1"/>
            <p:nvPr/>
          </p:nvSpPr>
          <p:spPr>
            <a:xfrm>
              <a:off x="3" y="2515421"/>
              <a:ext cx="2723483" cy="2129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3775" rIns="113775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lang="da-DK" sz="16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 </a:t>
              </a:r>
              <a:r>
                <a:rPr lang="da-DK" sz="1600" b="1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Information</a:t>
              </a:r>
              <a:endParaRPr dirty="0"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Indkaldelse til borgermøde</a:t>
              </a:r>
              <a:endParaRPr dirty="0"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Find udbygningsplan på</a:t>
              </a:r>
              <a:br>
                <a:rPr lang="da-DK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</a:br>
              <a:r>
                <a:rPr lang="da-DK" sz="1600" b="0" i="0" u="sng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www.sfv-amba.dk</a:t>
              </a:r>
              <a:r>
                <a:rPr lang="da-DK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endParaRPr dirty="0"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Kontakt os med spørgsmål</a:t>
              </a:r>
              <a:endParaRPr dirty="0"/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da-DK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da-DK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post</a:t>
              </a:r>
              <a:r>
                <a:rPr lang="da-DK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@sfv-amba.dk</a:t>
              </a:r>
              <a:endParaRPr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2903297" y="0"/>
              <a:ext cx="2723483" cy="187648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stretch>
                <a:fillRect l="-1998" r="-1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2903297" y="2449898"/>
              <a:ext cx="2723483" cy="1911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 txBox="1"/>
            <p:nvPr/>
          </p:nvSpPr>
          <p:spPr>
            <a:xfrm>
              <a:off x="2903297" y="2449898"/>
              <a:ext cx="2723483" cy="1911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None/>
              </a:pPr>
              <a:r>
                <a:rPr lang="da-DK" sz="1600" b="1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2. Tilmelding</a:t>
              </a:r>
              <a:endParaRPr dirty="0"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Tilbud sendes til boligejere</a:t>
              </a:r>
              <a:endParaRPr dirty="0"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Min. </a:t>
              </a:r>
              <a:r>
                <a:rPr lang="da-DK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50</a:t>
              </a:r>
              <a:r>
                <a:rPr lang="da-DK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% ”ja” </a:t>
              </a:r>
              <a:endParaRPr dirty="0"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Underskriv kontrakt</a:t>
              </a:r>
              <a:endParaRPr dirty="0"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Opkrævning på tilslutningsbidrag</a:t>
              </a:r>
              <a:endParaRPr dirty="0"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Abonnementsordning?</a:t>
              </a:r>
              <a:endParaRPr dirty="0"/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5997615" y="517232"/>
              <a:ext cx="2723483" cy="1877174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5969046" y="2428343"/>
              <a:ext cx="2723483" cy="1010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0"/>
            <p:cNvSpPr txBox="1"/>
            <p:nvPr/>
          </p:nvSpPr>
          <p:spPr>
            <a:xfrm>
              <a:off x="5969046" y="2428343"/>
              <a:ext cx="2723483" cy="1010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3775" rIns="113775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None/>
              </a:pPr>
              <a:r>
                <a:rPr lang="da-DK" sz="1600" b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3. Gravearbejde</a:t>
              </a:r>
              <a:endParaRPr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Stikledningsaftale med hver grundejer</a:t>
              </a:r>
              <a:endParaRPr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Installationsaftale</a:t>
              </a:r>
              <a:endParaRPr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Hovedledning graves ned</a:t>
              </a:r>
              <a:endParaRPr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Stikledninger etableres til hvert hus</a:t>
              </a:r>
              <a:endParaRPr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Tilslutningsbidrag opkræves</a:t>
              </a:r>
              <a:endParaRPr/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8999281" y="517575"/>
              <a:ext cx="2723483" cy="187648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stretch>
                <a:fillRect l="-10803" t="119" r="-10803" b="11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8999281" y="2405061"/>
              <a:ext cx="2723483" cy="1010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0"/>
            <p:cNvSpPr txBox="1"/>
            <p:nvPr/>
          </p:nvSpPr>
          <p:spPr>
            <a:xfrm>
              <a:off x="8999281" y="2405061"/>
              <a:ext cx="2723483" cy="1010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3775" rIns="113775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lang="da-DK" sz="1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r>
                <a:rPr lang="da-DK" sz="1600" b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. Fjernvarme installeres</a:t>
              </a:r>
              <a:endParaRPr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Du kontaktes, når din fjernvarmeunit installeres</a:t>
              </a:r>
              <a:endParaRPr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Aftal dato med VVS’er</a:t>
              </a:r>
              <a:endParaRPr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1-2 dage installation</a:t>
              </a:r>
              <a:endParaRPr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da-DK" sz="1600" b="1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Tillykke! Du har nu fjernvarme</a:t>
              </a:r>
              <a:endParaRPr/>
            </a:p>
          </p:txBody>
        </p:sp>
      </p:grpSp>
      <p:pic>
        <p:nvPicPr>
          <p:cNvPr id="196" name="Google Shape;196;p10"/>
          <p:cNvPicPr preferRelativeResize="0"/>
          <p:nvPr/>
        </p:nvPicPr>
        <p:blipFill rotWithShape="1">
          <a:blip r:embed="rId8">
            <a:alphaModFix amt="25000"/>
          </a:blip>
          <a:srcRect t="22727" r="62863" b="21301"/>
          <a:stretch/>
        </p:blipFill>
        <p:spPr>
          <a:xfrm>
            <a:off x="10193681" y="4728575"/>
            <a:ext cx="1998319" cy="21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 txBox="1">
            <a:spLocks noGrp="1"/>
          </p:cNvSpPr>
          <p:nvPr>
            <p:ph type="sldNum" idx="12"/>
          </p:nvPr>
        </p:nvSpPr>
        <p:spPr>
          <a:xfrm>
            <a:off x="8979569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557</Words>
  <Application>Microsoft Office PowerPoint</Application>
  <PresentationFormat>Widescreen</PresentationFormat>
  <Paragraphs>94</Paragraphs>
  <Slides>12</Slides>
  <Notes>12</Notes>
  <HiddenSlides>2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Office-tema</vt:lpstr>
      <vt:lpstr>Informationsmøde om fjernvarme i Jersie Landsby </vt:lpstr>
      <vt:lpstr>Dagsorden</vt:lpstr>
      <vt:lpstr>1. Hvorfor vælge fjernvarme? Fjernvarme har en række fordele som energisystem</vt:lpstr>
      <vt:lpstr>1. Hvorfor vælge fjernvarme? Fjernvarme er vigtigt for fremtidens energisystem</vt:lpstr>
      <vt:lpstr>2. Generelt om fjernvarme i Solrød Solrød Kommunes Klimaplan 2020-2030</vt:lpstr>
      <vt:lpstr>2. Generelt om fjernvarme i Solrød Varmeforsyning i Solrød</vt:lpstr>
      <vt:lpstr>3. Udrulningens rækkefølge Udrulning sker i etaper</vt:lpstr>
      <vt:lpstr>4. Plan for udbygning i de enkelte områder  Oversigt</vt:lpstr>
      <vt:lpstr>5. Sådan får du fjernvarme Processen</vt:lpstr>
      <vt:lpstr>6. Økonomiske overvejelser Priser, udgifter og abonnement</vt:lpstr>
      <vt:lpstr>Har I spørgsmål?</vt:lpstr>
      <vt:lpstr>Tak for opmærksomheden!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Infomøde om fjernvarme  Onsdag d. 26/10 2022</dc:title>
  <dc:creator>Support Lindskov</dc:creator>
  <cp:lastModifiedBy>Christian Kobbernagel</cp:lastModifiedBy>
  <cp:revision>6</cp:revision>
  <dcterms:created xsi:type="dcterms:W3CDTF">2022-10-24T11:48:09Z</dcterms:created>
  <dcterms:modified xsi:type="dcterms:W3CDTF">2023-06-02T10:46:01Z</dcterms:modified>
</cp:coreProperties>
</file>